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4" r:id="rId5"/>
    <p:sldId id="269" r:id="rId6"/>
    <p:sldId id="271" r:id="rId7"/>
    <p:sldId id="275" r:id="rId8"/>
    <p:sldId id="278" r:id="rId9"/>
    <p:sldId id="279" r:id="rId10"/>
    <p:sldId id="280" r:id="rId11"/>
    <p:sldId id="267" r:id="rId12"/>
  </p:sldIdLst>
  <p:sldSz cx="12192000" cy="6858000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B22F2-0197-4602-83A0-3170BFE619B2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1E10-446C-45FB-A6DA-2CB9F1E108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E10-446C-45FB-A6DA-2CB9F1E108C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32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E10-446C-45FB-A6DA-2CB9F1E108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767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E10-446C-45FB-A6DA-2CB9F1E108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8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E10-446C-45FB-A6DA-2CB9F1E108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94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1E10-446C-45FB-A6DA-2CB9F1E108C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3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64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06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5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3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99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2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5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1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9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95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18B94-CB5D-4284-A262-0C76469C0E29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2AC5-BBFA-42A2-821E-B897DAD5F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47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55782" y="0"/>
            <a:ext cx="12253945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593" y="2947482"/>
            <a:ext cx="9144000" cy="1676241"/>
          </a:xfrm>
        </p:spPr>
        <p:txBody>
          <a:bodyPr>
            <a:noAutofit/>
          </a:bodyPr>
          <a:lstStyle/>
          <a:p>
            <a:r>
              <a:rPr lang="kk-K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 мамандарды дайындауда білім беру ортасын ұйымдастырудың инновациялық бағыттары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be-BY" sz="1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be-BY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be-BY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ҚазҰлтҚызПУ, Педагогика және психология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be-BY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факультетінің </a:t>
            </a:r>
            <a:r>
              <a:rPr lang="be-BY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деканы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be-BY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П.ғ.д., профессор Жиенбаева С.Н</a:t>
            </a:r>
            <a:r>
              <a:rPr lang="be-BY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225040" y="455295"/>
            <a:ext cx="8829040" cy="1122363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қыздар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педагогикалық</a:t>
            </a: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университеті</a:t>
            </a:r>
            <a:endParaRPr lang="ru-RU" sz="2800" dirty="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880" y="5760720"/>
            <a:ext cx="5476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Алматы, </a:t>
            </a:r>
            <a:r>
              <a:rPr lang="ru-RU" sz="2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72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00344"/>
              </p:ext>
            </p:extLst>
          </p:nvPr>
        </p:nvGraphicFramePr>
        <p:xfrm>
          <a:off x="738911" y="267854"/>
          <a:ext cx="10843490" cy="7339406"/>
        </p:xfrm>
        <a:graphic>
          <a:graphicData uri="http://schemas.openxmlformats.org/drawingml/2006/table">
            <a:tbl>
              <a:tblPr/>
              <a:tblGrid>
                <a:gridCol w="471053">
                  <a:extLst>
                    <a:ext uri="{9D8B030D-6E8A-4147-A177-3AD203B41FA5}">
                      <a16:colId xmlns:a16="http://schemas.microsoft.com/office/drawing/2014/main" val="3526172180"/>
                    </a:ext>
                  </a:extLst>
                </a:gridCol>
                <a:gridCol w="111477">
                  <a:extLst>
                    <a:ext uri="{9D8B030D-6E8A-4147-A177-3AD203B41FA5}">
                      <a16:colId xmlns:a16="http://schemas.microsoft.com/office/drawing/2014/main" val="462736026"/>
                    </a:ext>
                  </a:extLst>
                </a:gridCol>
                <a:gridCol w="414995">
                  <a:extLst>
                    <a:ext uri="{9D8B030D-6E8A-4147-A177-3AD203B41FA5}">
                      <a16:colId xmlns:a16="http://schemas.microsoft.com/office/drawing/2014/main" val="1239557376"/>
                    </a:ext>
                  </a:extLst>
                </a:gridCol>
                <a:gridCol w="1325579">
                  <a:extLst>
                    <a:ext uri="{9D8B030D-6E8A-4147-A177-3AD203B41FA5}">
                      <a16:colId xmlns:a16="http://schemas.microsoft.com/office/drawing/2014/main" val="4073148256"/>
                    </a:ext>
                  </a:extLst>
                </a:gridCol>
                <a:gridCol w="1740574">
                  <a:extLst>
                    <a:ext uri="{9D8B030D-6E8A-4147-A177-3AD203B41FA5}">
                      <a16:colId xmlns:a16="http://schemas.microsoft.com/office/drawing/2014/main" val="2457170098"/>
                    </a:ext>
                  </a:extLst>
                </a:gridCol>
                <a:gridCol w="364958">
                  <a:extLst>
                    <a:ext uri="{9D8B030D-6E8A-4147-A177-3AD203B41FA5}">
                      <a16:colId xmlns:a16="http://schemas.microsoft.com/office/drawing/2014/main" val="1099395833"/>
                    </a:ext>
                  </a:extLst>
                </a:gridCol>
                <a:gridCol w="364958">
                  <a:extLst>
                    <a:ext uri="{9D8B030D-6E8A-4147-A177-3AD203B41FA5}">
                      <a16:colId xmlns:a16="http://schemas.microsoft.com/office/drawing/2014/main" val="748683106"/>
                    </a:ext>
                  </a:extLst>
                </a:gridCol>
                <a:gridCol w="258694">
                  <a:extLst>
                    <a:ext uri="{9D8B030D-6E8A-4147-A177-3AD203B41FA5}">
                      <a16:colId xmlns:a16="http://schemas.microsoft.com/office/drawing/2014/main" val="3756707568"/>
                    </a:ext>
                  </a:extLst>
                </a:gridCol>
                <a:gridCol w="106264">
                  <a:extLst>
                    <a:ext uri="{9D8B030D-6E8A-4147-A177-3AD203B41FA5}">
                      <a16:colId xmlns:a16="http://schemas.microsoft.com/office/drawing/2014/main" val="2815201410"/>
                    </a:ext>
                  </a:extLst>
                </a:gridCol>
                <a:gridCol w="575513">
                  <a:extLst>
                    <a:ext uri="{9D8B030D-6E8A-4147-A177-3AD203B41FA5}">
                      <a16:colId xmlns:a16="http://schemas.microsoft.com/office/drawing/2014/main" val="3540018745"/>
                    </a:ext>
                  </a:extLst>
                </a:gridCol>
                <a:gridCol w="575513">
                  <a:extLst>
                    <a:ext uri="{9D8B030D-6E8A-4147-A177-3AD203B41FA5}">
                      <a16:colId xmlns:a16="http://schemas.microsoft.com/office/drawing/2014/main" val="2158899636"/>
                    </a:ext>
                  </a:extLst>
                </a:gridCol>
                <a:gridCol w="364958">
                  <a:extLst>
                    <a:ext uri="{9D8B030D-6E8A-4147-A177-3AD203B41FA5}">
                      <a16:colId xmlns:a16="http://schemas.microsoft.com/office/drawing/2014/main" val="604429630"/>
                    </a:ext>
                  </a:extLst>
                </a:gridCol>
                <a:gridCol w="364958">
                  <a:extLst>
                    <a:ext uri="{9D8B030D-6E8A-4147-A177-3AD203B41FA5}">
                      <a16:colId xmlns:a16="http://schemas.microsoft.com/office/drawing/2014/main" val="1049928272"/>
                    </a:ext>
                  </a:extLst>
                </a:gridCol>
                <a:gridCol w="322849">
                  <a:extLst>
                    <a:ext uri="{9D8B030D-6E8A-4147-A177-3AD203B41FA5}">
                      <a16:colId xmlns:a16="http://schemas.microsoft.com/office/drawing/2014/main" val="2093258238"/>
                    </a:ext>
                  </a:extLst>
                </a:gridCol>
                <a:gridCol w="217572">
                  <a:extLst>
                    <a:ext uri="{9D8B030D-6E8A-4147-A177-3AD203B41FA5}">
                      <a16:colId xmlns:a16="http://schemas.microsoft.com/office/drawing/2014/main" val="2657302149"/>
                    </a:ext>
                  </a:extLst>
                </a:gridCol>
                <a:gridCol w="217572">
                  <a:extLst>
                    <a:ext uri="{9D8B030D-6E8A-4147-A177-3AD203B41FA5}">
                      <a16:colId xmlns:a16="http://schemas.microsoft.com/office/drawing/2014/main" val="3027404594"/>
                    </a:ext>
                  </a:extLst>
                </a:gridCol>
                <a:gridCol w="210552">
                  <a:extLst>
                    <a:ext uri="{9D8B030D-6E8A-4147-A177-3AD203B41FA5}">
                      <a16:colId xmlns:a16="http://schemas.microsoft.com/office/drawing/2014/main" val="650058049"/>
                    </a:ext>
                  </a:extLst>
                </a:gridCol>
                <a:gridCol w="554068">
                  <a:extLst>
                    <a:ext uri="{9D8B030D-6E8A-4147-A177-3AD203B41FA5}">
                      <a16:colId xmlns:a16="http://schemas.microsoft.com/office/drawing/2014/main" val="3066776077"/>
                    </a:ext>
                  </a:extLst>
                </a:gridCol>
                <a:gridCol w="1249671">
                  <a:extLst>
                    <a:ext uri="{9D8B030D-6E8A-4147-A177-3AD203B41FA5}">
                      <a16:colId xmlns:a16="http://schemas.microsoft.com/office/drawing/2014/main" val="5614873"/>
                    </a:ext>
                  </a:extLst>
                </a:gridCol>
                <a:gridCol w="343904">
                  <a:extLst>
                    <a:ext uri="{9D8B030D-6E8A-4147-A177-3AD203B41FA5}">
                      <a16:colId xmlns:a16="http://schemas.microsoft.com/office/drawing/2014/main" val="3468597544"/>
                    </a:ext>
                  </a:extLst>
                </a:gridCol>
                <a:gridCol w="343904">
                  <a:extLst>
                    <a:ext uri="{9D8B030D-6E8A-4147-A177-3AD203B41FA5}">
                      <a16:colId xmlns:a16="http://schemas.microsoft.com/office/drawing/2014/main" val="2163417217"/>
                    </a:ext>
                  </a:extLst>
                </a:gridCol>
                <a:gridCol w="343904">
                  <a:extLst>
                    <a:ext uri="{9D8B030D-6E8A-4147-A177-3AD203B41FA5}">
                      <a16:colId xmlns:a16="http://schemas.microsoft.com/office/drawing/2014/main" val="2171387863"/>
                    </a:ext>
                  </a:extLst>
                </a:gridCol>
              </a:tblGrid>
              <a:tr h="295564">
                <a:tc gridSpan="19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84146"/>
                  </a:ext>
                </a:extLst>
              </a:tr>
              <a:tr h="711200">
                <a:tc gridSpan="1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УЧЕБНЫЙ ПЛАН ОБРАЗОВАТЕЛЬНОЙ ПРОГРАММЫ  7M01103 – Лидерство в образовании</a:t>
                      </a: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833632"/>
                  </a:ext>
                </a:extLst>
              </a:tr>
              <a:tr h="267855">
                <a:tc gridSpan="19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672371"/>
                  </a:ext>
                </a:extLst>
              </a:tr>
              <a:tr h="129070">
                <a:tc gridSpan="2"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185059"/>
                  </a:ext>
                </a:extLst>
              </a:tr>
              <a:tr h="101534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Компоненттің</a:t>
                      </a:r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түрі</a:t>
                      </a:r>
                      <a:r>
                        <a:rPr lang="ru-RU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                                   Вид компонента/                                               </a:t>
                      </a:r>
                      <a:r>
                        <a:rPr lang="en-US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 of component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Пәнің коды/          Код дисциплины/ С</a:t>
                      </a:r>
                      <a:r>
                        <a:rPr lang="en-US" sz="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ode of discipline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Пән атауы/                                                                                                        Наименование дисциплины/                                                                        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of discipline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Академиялық кредиттер/Академические кредиты/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Academic credits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Академ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сағат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                                          Всего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академ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часов/                                      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academic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hours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Аудиторлық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барлығы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Всего аудиторных/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Classroom hours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Сабақ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түрлері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                                                     Виды занятий/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Types of occupations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МӨЖ және МОӨЖ/ СРМ и СРМП/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MIW and MWIT 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Семестр бойынша академиялық кредиттер/ Академичесие кредиты по семестрам/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Academic credits by semester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Кафедра/Кафедра/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Chair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356151"/>
                  </a:ext>
                </a:extLst>
              </a:tr>
              <a:tr h="482509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Дәріс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  Лекция/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Lecture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Практ.жұм./ Практ.раб./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Practic work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Зерт./    Лаб./             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Lab.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жеке/          инд./      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ind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семестр/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семестр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семестр/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семестр/ </a:t>
                      </a: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semester </a:t>
                      </a:r>
                    </a:p>
                  </a:txBody>
                  <a:tcPr marL="2368" marR="2368" marT="2368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8657394"/>
                  </a:ext>
                </a:extLst>
              </a:tr>
              <a:tr h="1673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Базалық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пәндер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циклы/ Цикл базовых дисциплин/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Cycle of Core courses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966479"/>
                  </a:ext>
                </a:extLst>
              </a:tr>
              <a:tr h="38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ЖООК/ ВК/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GTF/ IFN/ </a:t>
                      </a:r>
                      <a:r>
                        <a:rPr lang="en-US" sz="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HPhS</a:t>
                      </a:r>
                      <a:r>
                        <a:rPr lang="en-US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5201                                                     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Ғылым тарихы мен философиясы/ История и философия науки/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History and philosophy of science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Қоғамдық-гуманитарлық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пәндер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/ Общественно-гуманитарные дисциплины/ 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Social and Humanitarian Disciplines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281635"/>
                  </a:ext>
                </a:extLst>
              </a:tr>
              <a:tr h="38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ЖООК/ ВК/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ShT/ Iya/ FL  5202                                                                                    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Шетел тілі (кәсіби)/Иностранный язык (профессиональный)/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Foreign language (professional)</a:t>
                      </a:r>
                    </a:p>
                  </a:txBody>
                  <a:tcPr marL="2368" marR="2368" marT="23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Практикалық шетел тілі/                      Практический иностранный язык/                Practical Foreign Language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0430681"/>
                  </a:ext>
                </a:extLst>
              </a:tr>
              <a:tr h="38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ЖООК/ ВК/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ZhMP/ PVSh/ HShP 5203                         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Жоғары мектеп педагогикасы /Педагогика высшей школы/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Higher School Pedagogy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 педагогика/                                              Общая педагогика/                           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Pedagogy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073294"/>
                  </a:ext>
                </a:extLst>
              </a:tr>
              <a:tr h="5089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ЖООК/ ВК/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BP/ PU/ PM    5204                                                                                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Басқару психологиясы/Психология управления/Psychology of management</a:t>
                      </a:r>
                    </a:p>
                  </a:txBody>
                  <a:tcPr marL="2368" marR="2368" marT="23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Теориялық және практикалық психология/ Теоретическая и практическая психология/Theoretical and Practical psychology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676722"/>
                  </a:ext>
                </a:extLst>
              </a:tr>
              <a:tr h="3822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ЖООК/ ВК/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РР/РР/ТР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Педагогикалық практика/Педагогическая практика/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Teaching practice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 педагогика/                                              Общая педагогика/                           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Pedagogy</a:t>
                      </a: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164207"/>
                  </a:ext>
                </a:extLst>
              </a:tr>
              <a:tr h="50890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ТК/ КВ/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5205  BBAUT/GNTO/GNTE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Білім берудегі әлемдік және ұлттық тенденциялар. Ұрпақ теориясы/Глобальные и национальные тренды в образовании. Теория поколений 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Global and national trends in education. Generation Theory                        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 педагогика/                                              Общая педагогика/                           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Pedagogy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7998241"/>
                  </a:ext>
                </a:extLst>
              </a:tr>
              <a:tr h="272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5205 BSB/BO/BE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Білім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саласындағы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бенчмаркинг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/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Бенчмаркинг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образовании /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Benchmarking in education  </a:t>
                      </a: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64821"/>
                  </a:ext>
                </a:extLst>
              </a:tr>
              <a:tr h="33853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ТК/ КВ/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5206  EI/EI/EI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Эмоцияналдық интеллект/Эмоциональный интеллект/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Emotional intellect        </a:t>
                      </a: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 педагогика/                                              Общая педагогика/                           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Pedagogy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62232"/>
                  </a:ext>
                </a:extLst>
              </a:tr>
              <a:tr h="3657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5206 MB/MB/MB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Маркетинг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және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брендинг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/Маркетинг и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брендинг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Marketing and branding 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444338"/>
                  </a:ext>
                </a:extLst>
              </a:tr>
              <a:tr h="2568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ТК/ КВ/ </a:t>
                      </a:r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OC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5207 BBK/LO/LE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Білім берудегі көшбасшылық/Лидерство в образовании/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Leadership in education </a:t>
                      </a: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Жалпы педагогика/                                              Общая педагогика/                                           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General Pedagogy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8430657"/>
                  </a:ext>
                </a:extLst>
              </a:tr>
              <a:tr h="382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5207   TKA / LK/PC</a:t>
                      </a: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Тұлғалық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капиталға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айналдыру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(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жеке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бренд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құру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)/Личностная капитализация (создание личного бренда)/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Personal capitalization (creating a personal brand)</a:t>
                      </a: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368" marR="2368" marT="23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832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24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672" y="1378424"/>
            <a:ext cx="11379046" cy="3002506"/>
          </a:xfrm>
          <a:solidFill>
            <a:srgbClr val="00666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kk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kk-K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ЗЕЙІН </a:t>
            </a:r>
            <a:r>
              <a:rPr lang="kk-K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ҚОЙЫП ТЫҢДАҒАНДАРЫҢЫЗҒА РАҚМЕТ!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55040"/>
          </a:xfrm>
          <a:solidFill>
            <a:srgbClr val="00666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Республикасында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ғылымды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 – 2025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160" y="1046480"/>
            <a:ext cx="11663680" cy="5811520"/>
          </a:xfrm>
        </p:spPr>
        <p:txBody>
          <a:bodyPr>
            <a:noAutofit/>
          </a:bodyPr>
          <a:lstStyle/>
          <a:p>
            <a:pPr algn="just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/>
              <a:t>(</a:t>
            </a:r>
            <a:r>
              <a:rPr lang="ru-RU" dirty="0" err="1"/>
              <a:t>қала</a:t>
            </a:r>
            <a:r>
              <a:rPr lang="ru-RU" dirty="0"/>
              <a:t> мен </a:t>
            </a:r>
            <a:r>
              <a:rPr lang="ru-RU" dirty="0" err="1"/>
              <a:t>ауыл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сапасындағы</a:t>
            </a:r>
            <a:r>
              <a:rPr lang="ru-RU" dirty="0"/>
              <a:t> </a:t>
            </a:r>
            <a:r>
              <a:rPr lang="ru-RU" dirty="0" err="1"/>
              <a:t>айырмашылықты</a:t>
            </a:r>
            <a:r>
              <a:rPr lang="ru-RU" dirty="0"/>
              <a:t> </a:t>
            </a:r>
            <a:r>
              <a:rPr lang="ru-RU" dirty="0" err="1"/>
              <a:t>азайту</a:t>
            </a:r>
            <a:r>
              <a:rPr lang="ru-RU" dirty="0"/>
              <a:t>,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білімін</a:t>
            </a:r>
            <a:r>
              <a:rPr lang="ru-RU" dirty="0"/>
              <a:t> </a:t>
            </a:r>
            <a:r>
              <a:rPr lang="ru-RU" dirty="0" err="1"/>
              <a:t>жаңарту</a:t>
            </a:r>
            <a:r>
              <a:rPr lang="ru-RU" dirty="0"/>
              <a:t>, </a:t>
            </a:r>
            <a:r>
              <a:rPr lang="ru-RU" dirty="0" err="1"/>
              <a:t>білім</a:t>
            </a:r>
            <a:r>
              <a:rPr lang="ru-RU" dirty="0"/>
              <a:t> </a:t>
            </a:r>
            <a:r>
              <a:rPr lang="ru-RU" dirty="0" err="1"/>
              <a:t>беруді</a:t>
            </a:r>
            <a:r>
              <a:rPr lang="ru-RU" dirty="0"/>
              <a:t> </a:t>
            </a:r>
            <a:r>
              <a:rPr lang="ru-RU" dirty="0" err="1"/>
              <a:t>интернационализациялау</a:t>
            </a:r>
            <a:r>
              <a:rPr lang="ru-RU" dirty="0"/>
              <a:t>, </a:t>
            </a:r>
            <a:r>
              <a:rPr lang="ru-RU" dirty="0" err="1"/>
              <a:t>зерттеу</a:t>
            </a:r>
            <a:r>
              <a:rPr lang="ru-RU" dirty="0"/>
              <a:t> мен </a:t>
            </a:r>
            <a:r>
              <a:rPr lang="ru-RU" dirty="0" err="1"/>
              <a:t>дамуды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, </a:t>
            </a:r>
            <a:r>
              <a:rPr lang="en-US" dirty="0" smtClean="0"/>
              <a:t>QSWUR-</a:t>
            </a:r>
            <a:r>
              <a:rPr lang="ru-RU" dirty="0" err="1"/>
              <a:t>ге</a:t>
            </a:r>
            <a:r>
              <a:rPr lang="ru-RU" dirty="0"/>
              <a:t> </a:t>
            </a:r>
            <a:r>
              <a:rPr lang="ru-RU" dirty="0" err="1"/>
              <a:t>университетке</a:t>
            </a:r>
            <a:r>
              <a:rPr lang="ru-RU" dirty="0"/>
              <a:t> </a:t>
            </a:r>
            <a:r>
              <a:rPr lang="ru-RU" dirty="0" err="1" smtClean="0"/>
              <a:t>түсу</a:t>
            </a:r>
            <a:r>
              <a:rPr lang="ru-RU" dirty="0" smtClean="0"/>
              <a:t>)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kk-KZ" dirty="0" smtClean="0"/>
              <a:t>НАО</a:t>
            </a:r>
            <a:r>
              <a:rPr lang="en-US" dirty="0" smtClean="0"/>
              <a:t>-</a:t>
            </a:r>
            <a:r>
              <a:rPr lang="ru-RU" dirty="0" err="1"/>
              <a:t>ға</a:t>
            </a:r>
            <a:r>
              <a:rPr lang="ru-RU" dirty="0"/>
              <a:t> </a:t>
            </a:r>
            <a:r>
              <a:rPr lang="ru-RU" dirty="0" err="1"/>
              <a:t>көшу</a:t>
            </a:r>
            <a:r>
              <a:rPr lang="ru-RU" dirty="0"/>
              <a:t> </a:t>
            </a:r>
            <a:r>
              <a:rPr lang="ru-RU" dirty="0" err="1"/>
              <a:t>университеттің</a:t>
            </a:r>
            <a:r>
              <a:rPr lang="ru-RU" dirty="0"/>
              <a:t> </a:t>
            </a:r>
            <a:r>
              <a:rPr lang="ru-RU" dirty="0" err="1"/>
              <a:t>құзіреттілігін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кірісті</a:t>
            </a:r>
            <a:r>
              <a:rPr lang="ru-RU" dirty="0"/>
              <a:t> </a:t>
            </a:r>
            <a:r>
              <a:rPr lang="ru-RU" dirty="0" err="1"/>
              <a:t>әртараптандыруды</a:t>
            </a:r>
            <a:r>
              <a:rPr lang="ru-RU" dirty="0"/>
              <a:t> </a:t>
            </a:r>
            <a:r>
              <a:rPr lang="ru-RU" dirty="0" err="1" smtClean="0"/>
              <a:t>кеңейтеді</a:t>
            </a:r>
            <a:r>
              <a:rPr lang="ru-RU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dirty="0" err="1" smtClean="0"/>
              <a:t>Университеттердің</a:t>
            </a:r>
            <a:r>
              <a:rPr lang="ru-RU" dirty="0" smtClean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бәсекеге</a:t>
            </a:r>
            <a:r>
              <a:rPr lang="ru-RU" dirty="0"/>
              <a:t> </a:t>
            </a:r>
            <a:r>
              <a:rPr lang="ru-RU" dirty="0" err="1"/>
              <a:t>қабілеттілігін</a:t>
            </a:r>
            <a:r>
              <a:rPr lang="ru-RU" dirty="0"/>
              <a:t> </a:t>
            </a:r>
            <a:r>
              <a:rPr lang="ru-RU" dirty="0" err="1"/>
              <a:t>арттыру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академиялық</a:t>
            </a:r>
            <a:r>
              <a:rPr lang="ru-RU" dirty="0"/>
              <a:t> </a:t>
            </a:r>
            <a:r>
              <a:rPr lang="ru-RU" dirty="0" err="1"/>
              <a:t>үздік</a:t>
            </a:r>
            <a:r>
              <a:rPr lang="ru-RU" dirty="0"/>
              <a:t> 10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 smtClean="0"/>
              <a:t>жобасы</a:t>
            </a:r>
            <a:r>
              <a:rPr lang="ru-RU" dirty="0" smtClean="0"/>
              <a:t>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Грант </a:t>
            </a:r>
            <a:r>
              <a:rPr lang="ru-RU" dirty="0" err="1"/>
              <a:t>құнын</a:t>
            </a:r>
            <a:r>
              <a:rPr lang="ru-RU" dirty="0"/>
              <a:t> </a:t>
            </a:r>
            <a:r>
              <a:rPr lang="ru-RU" dirty="0" err="1"/>
              <a:t>ұлғайту</a:t>
            </a:r>
            <a:r>
              <a:rPr lang="ru-RU" dirty="0"/>
              <a:t> (профессор-</a:t>
            </a:r>
            <a:r>
              <a:rPr lang="ru-RU" dirty="0" err="1"/>
              <a:t>оқытушылар</a:t>
            </a:r>
            <a:r>
              <a:rPr lang="ru-RU" dirty="0"/>
              <a:t> </a:t>
            </a:r>
            <a:r>
              <a:rPr lang="ru-RU" dirty="0" err="1"/>
              <a:t>құрамының</a:t>
            </a:r>
            <a:r>
              <a:rPr lang="ru-RU" dirty="0"/>
              <a:t>, </a:t>
            </a:r>
            <a:r>
              <a:rPr lang="ru-RU" dirty="0" err="1"/>
              <a:t>жоғары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орындарының</a:t>
            </a:r>
            <a:r>
              <a:rPr lang="ru-RU" dirty="0"/>
              <a:t> </a:t>
            </a:r>
            <a:r>
              <a:rPr lang="ru-RU" dirty="0" err="1"/>
              <a:t>қызметкерлерінің</a:t>
            </a:r>
            <a:r>
              <a:rPr lang="ru-RU" dirty="0"/>
              <a:t> </a:t>
            </a:r>
            <a:r>
              <a:rPr lang="ru-RU" dirty="0" err="1"/>
              <a:t>жалақысының</a:t>
            </a:r>
            <a:r>
              <a:rPr lang="ru-RU" dirty="0"/>
              <a:t> </a:t>
            </a:r>
            <a:r>
              <a:rPr lang="ru-RU" dirty="0" err="1"/>
              <a:t>өсуі</a:t>
            </a:r>
            <a:r>
              <a:rPr lang="ru-RU" dirty="0"/>
              <a:t>,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пакеттер</a:t>
            </a:r>
            <a:r>
              <a:rPr lang="ru-RU" dirty="0"/>
              <a:t>, </a:t>
            </a:r>
            <a:r>
              <a:rPr lang="ru-RU" dirty="0" err="1"/>
              <a:t>біліктілікті</a:t>
            </a:r>
            <a:r>
              <a:rPr lang="ru-RU" dirty="0"/>
              <a:t> </a:t>
            </a:r>
            <a:r>
              <a:rPr lang="ru-RU" dirty="0" err="1"/>
              <a:t>арттыруға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қаражат</a:t>
            </a:r>
            <a:r>
              <a:rPr lang="ru-RU" dirty="0"/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5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" y="192405"/>
            <a:ext cx="11546840" cy="691515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789" y="272956"/>
            <a:ext cx="11482930" cy="1269242"/>
          </a:xfrm>
          <a:solidFill>
            <a:srgbClr val="00666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Қазақстандағы мектепке дейінгі ұйымдарға маман даярлауда педагогикалық білім беру мәселелері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375" y="1443841"/>
            <a:ext cx="1139588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орындарындағы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мамандықтар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атласы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жеткіліксіз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технологияларының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ескіруі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ЖОО мен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нашарлығы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нлайн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экожүйесінің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ПОҚ-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қартаюы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оқытушылардың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Менеджменттің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ескірген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прогрессивті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бөлімдері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факультеттер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кафедралар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маркетингтік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жылжудың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жоқтығы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якорьлық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тақырыптарының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болмауы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16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580" y="1"/>
            <a:ext cx="11546840" cy="1005840"/>
          </a:xfrm>
        </p:spPr>
        <p:txBody>
          <a:bodyPr>
            <a:normAutofit/>
          </a:bodyPr>
          <a:lstStyle/>
          <a:p>
            <a:pPr algn="ctr"/>
            <a:r>
              <a:rPr lang="kk-KZ" sz="2000" b="1" spc="1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 дейінгі оқыту және тәрбиелеу білім беру бағдарламасы бойынша маман дайын дайындаудағы инновациялық бағыттары</a:t>
            </a:r>
            <a:endParaRPr lang="ru-RU" sz="2000" b="1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853789"/>
              </p:ext>
            </p:extLst>
          </p:nvPr>
        </p:nvGraphicFramePr>
        <p:xfrm>
          <a:off x="0" y="1001700"/>
          <a:ext cx="12192000" cy="592031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62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9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278">
                <a:tc>
                  <a:txBody>
                    <a:bodyPr/>
                    <a:lstStyle/>
                    <a:p>
                      <a:pPr algn="ctr"/>
                      <a:r>
                        <a:rPr lang="kk-KZ" sz="28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 беру ортасын құрудың</a:t>
                      </a:r>
                      <a:endParaRPr lang="ru-RU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800" b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Мазмұны</a:t>
                      </a:r>
                      <a:endParaRPr lang="ru-RU" sz="28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5430">
                <a:tc>
                  <a:txBody>
                    <a:bodyPr/>
                    <a:lstStyle/>
                    <a:p>
                      <a:pPr algn="ctr"/>
                      <a:r>
                        <a:rPr lang="kk-KZ" sz="2800" b="1" dirty="0" smtClean="0">
                          <a:solidFill>
                            <a:srgbClr val="00666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Бағыттары</a:t>
                      </a:r>
                      <a:endParaRPr lang="ru-RU" sz="2800" b="1" dirty="0" smtClean="0">
                        <a:solidFill>
                          <a:srgbClr val="00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Мектепке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дейінгі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оқыту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тәрбиелеу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мамандығы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бойынша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инновациялық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бағдарламалар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дайындау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беру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бағдарламаларының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академиялық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көшбасшысын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белгілеу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 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Мектепке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дейінгі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тәрбиелеу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және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оқыту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стандарты,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үлгілік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бағдарламасын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сабақтастыра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отырып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әлемдік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тәжірибелерді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ескеріп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қазіргі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заман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талабына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сай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пәндер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енгізу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Мектепке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дейінгі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үйым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колледждермен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аймақтық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басқармаларымен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стратегиялық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серіктестікті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құру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Мектепке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дейінгі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ұйымға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педагогикалық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маман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дайындауда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оғары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орнының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жүйесін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құру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dirty="0" smtClean="0"/>
                        <a:t>Онлайн </a:t>
                      </a:r>
                      <a:r>
                        <a:rPr lang="ru-RU" sz="2000" dirty="0" err="1" smtClean="0"/>
                        <a:t>оқытуды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ұйымдастырудың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тиімді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платформасын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және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технологиясын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дайындау</a:t>
                      </a:r>
                      <a:r>
                        <a:rPr lang="ru-RU" sz="2000" dirty="0" smtClean="0"/>
                        <a:t>;</a:t>
                      </a:r>
                    </a:p>
                    <a:p>
                      <a:pPr marL="342900" indent="-342900">
                        <a:buClr>
                          <a:srgbClr val="006666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халықаралық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серіктестерді</a:t>
                      </a:r>
                      <a:r>
                        <a:rPr lang="ru-RU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көбейту</a:t>
                      </a:r>
                      <a:r>
                        <a:rPr lang="ru-RU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000" b="0" dirty="0" smtClean="0">
                        <a:solidFill>
                          <a:srgbClr val="00666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" y="129309"/>
            <a:ext cx="11536376" cy="471056"/>
          </a:xfrm>
          <a:solidFill>
            <a:schemeClr val="accent5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6В012 ДОШКОЛЬНОЕ ОБУЧЕНИЕ И</a:t>
            </a:r>
            <a:r>
              <a:rPr lang="kk-K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ВОСПИТАНИЕ ОБРАЗОВАТЕЛЬНАЯ </a:t>
            </a:r>
            <a:r>
              <a:rPr lang="kk-K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963667"/>
              </p:ext>
            </p:extLst>
          </p:nvPr>
        </p:nvGraphicFramePr>
        <p:xfrm>
          <a:off x="309880" y="775859"/>
          <a:ext cx="11536376" cy="6555860"/>
        </p:xfrm>
        <a:graphic>
          <a:graphicData uri="http://schemas.openxmlformats.org/drawingml/2006/table">
            <a:tbl>
              <a:tblPr firstRow="1" bandRow="1"/>
              <a:tblGrid>
                <a:gridCol w="631937">
                  <a:extLst>
                    <a:ext uri="{9D8B030D-6E8A-4147-A177-3AD203B41FA5}">
                      <a16:colId xmlns:a16="http://schemas.microsoft.com/office/drawing/2014/main" val="2897528874"/>
                    </a:ext>
                  </a:extLst>
                </a:gridCol>
                <a:gridCol w="1707085">
                  <a:extLst>
                    <a:ext uri="{9D8B030D-6E8A-4147-A177-3AD203B41FA5}">
                      <a16:colId xmlns:a16="http://schemas.microsoft.com/office/drawing/2014/main" val="2406713459"/>
                    </a:ext>
                  </a:extLst>
                </a:gridCol>
                <a:gridCol w="876612">
                  <a:extLst>
                    <a:ext uri="{9D8B030D-6E8A-4147-A177-3AD203B41FA5}">
                      <a16:colId xmlns:a16="http://schemas.microsoft.com/office/drawing/2014/main" val="217723540"/>
                    </a:ext>
                  </a:extLst>
                </a:gridCol>
                <a:gridCol w="655152">
                  <a:extLst>
                    <a:ext uri="{9D8B030D-6E8A-4147-A177-3AD203B41FA5}">
                      <a16:colId xmlns:a16="http://schemas.microsoft.com/office/drawing/2014/main" val="1935303260"/>
                    </a:ext>
                  </a:extLst>
                </a:gridCol>
                <a:gridCol w="4369482">
                  <a:extLst>
                    <a:ext uri="{9D8B030D-6E8A-4147-A177-3AD203B41FA5}">
                      <a16:colId xmlns:a16="http://schemas.microsoft.com/office/drawing/2014/main" val="2946016186"/>
                    </a:ext>
                  </a:extLst>
                </a:gridCol>
                <a:gridCol w="1648054">
                  <a:extLst>
                    <a:ext uri="{9D8B030D-6E8A-4147-A177-3AD203B41FA5}">
                      <a16:colId xmlns:a16="http://schemas.microsoft.com/office/drawing/2014/main" val="3468312180"/>
                    </a:ext>
                  </a:extLst>
                </a:gridCol>
                <a:gridCol w="1648054">
                  <a:extLst>
                    <a:ext uri="{9D8B030D-6E8A-4147-A177-3AD203B41FA5}">
                      <a16:colId xmlns:a16="http://schemas.microsoft.com/office/drawing/2014/main" val="3918808641"/>
                    </a:ext>
                  </a:extLst>
                </a:gridCol>
              </a:tblGrid>
              <a:tr h="584753"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модуля</a:t>
                      </a: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Трудоемкость модуля</a:t>
                      </a: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5400" indent="762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indent="7620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и наименование дисциплины</a:t>
                      </a:r>
                      <a:endParaRPr lang="ru-RU" sz="1350" spc="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Ак. кредиты дисциплины</a:t>
                      </a:r>
                      <a:endParaRPr lang="ru-RU" sz="1350" spc="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Цикл/ компонент дисципли-ны</a:t>
                      </a:r>
                      <a:endParaRPr lang="ru-RU" sz="1350" spc="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0651914"/>
                  </a:ext>
                </a:extLst>
              </a:tr>
              <a:tr h="329522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Универсальные компетентности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Современная история Казахстана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8010716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-41275" algn="l"/>
                          <a:tab pos="143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41275" algn="l"/>
                          <a:tab pos="143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Философия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6319857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Эмоциональный интеллект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БД/ ВК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340204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Казахская леди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БД/ ВК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7197023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Психология образования. Психология поколений.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ООД/ ВК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270486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Физкультурное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8751541"/>
                  </a:ext>
                </a:extLst>
              </a:tr>
              <a:tr h="446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Глобальные тренды образовании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Глобальные и национальные тренды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169813"/>
                  </a:ext>
                </a:extLst>
              </a:tr>
              <a:tr h="329522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оммуникация и новая грамотность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</a:tabLs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551745"/>
                  </a:ext>
                </a:extLst>
              </a:tr>
              <a:tr h="446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 ораторского искусства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(на казахском/ русском языке)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034700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ru-RU" sz="120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Академическое </a:t>
                      </a:r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 (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Writing Skills</a:t>
                      </a:r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Д/ </a:t>
                      </a:r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976146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x-non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Английский язык для академических целей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Д/ </a:t>
                      </a: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006832"/>
                  </a:ext>
                </a:extLst>
              </a:tr>
              <a:tr h="44657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Цифровая компетентность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x-non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Информационно-коммуникационные технологии (на английском языке)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6653330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x-non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Цифровые технологии в образовании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БД/ ВК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4889675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x-non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дистанционного образования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БД/ ВК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7872501"/>
                  </a:ext>
                </a:extLst>
              </a:tr>
              <a:tr h="329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x-none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</a:t>
                      </a: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БД/ ВК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7776323"/>
                  </a:ext>
                </a:extLst>
              </a:tr>
              <a:tr h="677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Инновационно управленческие компетенции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4351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3510" algn="l"/>
                          <a:tab pos="173355" algn="l"/>
                        </a:tabLst>
                      </a:pPr>
                      <a:r>
                        <a:rPr lang="kk-KZ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проектами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ООД/ ОК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17596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0375" y="1443841"/>
            <a:ext cx="11395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793386"/>
              </p:ext>
            </p:extLst>
          </p:nvPr>
        </p:nvGraphicFramePr>
        <p:xfrm>
          <a:off x="803565" y="1052736"/>
          <a:ext cx="10723418" cy="4658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3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4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223">
                <a:tc>
                  <a:txBody>
                    <a:bodyPr/>
                    <a:lstStyle/>
                    <a:p>
                      <a:r>
                        <a:rPr lang="kk-KZ" sz="1800" dirty="0"/>
                        <a:t>№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Times New Roman"/>
                        </a:rPr>
                        <a:t>Іс-шаралар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Times New Roman"/>
                        </a:rPr>
                        <a:t>Мерзімі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Times New Roman"/>
                          <a:ea typeface="Times New Roman"/>
                        </a:rPr>
                        <a:t>Жауаптылар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068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Инклюзивтік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беруді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қолдайтын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есурстық-кеңес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орталығын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kk-K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-ақылы </a:t>
                      </a:r>
                      <a:r>
                        <a:rPr lang="kk-K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негізде м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амандардың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біліктілігін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арттыру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курстарын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ашу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жылына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кемінде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</a:t>
                      </a:r>
                      <a:r>
                        <a:rPr lang="kk-KZ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тыңдаушыны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қамтитын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10 </a:t>
                      </a:r>
                      <a:r>
                        <a:rPr lang="kk-KZ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курс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шектеулі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балаларды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түзету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қолдау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жасау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ақылы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негізде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балаларды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қабылдау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дефектолог, логопед,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психологтар</a:t>
                      </a:r>
                      <a:r>
                        <a:rPr lang="ru-RU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мамандардың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шектеулі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балалармен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істеу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бағдарламасын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дайындау</a:t>
                      </a: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buFontTx/>
                        <a:buNone/>
                      </a:pPr>
                      <a:endParaRPr lang="kk-KZ" sz="1200" baseline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k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Шілде-тамыз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Оразаева Г.С.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29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kern="1200" baseline="0" dirty="0" smtClean="0">
                          <a:effectLst/>
                          <a:latin typeface="Times New Roman"/>
                          <a:ea typeface="Times New Roman"/>
                        </a:rPr>
                        <a:t>«Баланың ерте дамуы»  лабораториясын құру. 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kern="1200" baseline="0" dirty="0" smtClean="0">
                          <a:effectLst/>
                          <a:latin typeface="Times New Roman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kk-KZ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Кеңес</a:t>
                      </a:r>
                      <a:r>
                        <a:rPr lang="kk-KZ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беру алқалығын құру (стратегиялық серікте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стер, жұмыс берушілер, эксперттер, стейкхолдер, ғалымдар, практиктер, ғалымдар, практиктер).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0708">
                <a:tc>
                  <a:txBody>
                    <a:bodyPr/>
                    <a:lstStyle/>
                    <a:p>
                      <a:r>
                        <a:rPr lang="kk-KZ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</a:t>
                      </a:r>
                      <a:r>
                        <a:rPr lang="kk-K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мектебін</a:t>
                      </a:r>
                      <a:r>
                        <a:rPr lang="kk-K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ашу  және оған мектеп оқушыларын тарту (физика-математика, химия-биология, география, қазақ тілі және әдебиеті, орыс тілі және әдебиеті, Қазақстан және дүниежүзілік тарих жетекші профессор оқытушылар мен студенттерді іріктеу, </a:t>
                      </a:r>
                      <a:r>
                        <a:rPr lang="kk-KZ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бағдарламасын</a:t>
                      </a:r>
                      <a:r>
                        <a:rPr lang="kk-KZ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құру, онлайн жағдайындағы оқыту әдістемесін дайындау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Мүмкіндігі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шектеулі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балаларға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ЛФК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кабинетін</a:t>
                      </a: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kk-KZ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 бойына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Жиенбаева С.Н.</a:t>
                      </a:r>
                    </a:p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меңгерушілері, </a:t>
                      </a:r>
                    </a:p>
                    <a:p>
                      <a:r>
                        <a:rPr lang="kk-KZ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Факультеттер,</a:t>
                      </a:r>
                      <a:r>
                        <a:rPr lang="kk-KZ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ПОҚ, белсенді студенттер</a:t>
                      </a:r>
                    </a:p>
                    <a:p>
                      <a:r>
                        <a:rPr lang="kk-KZ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Тамыз-қыркүйек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20437" y="404665"/>
            <a:ext cx="10575636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АКАДЕМИЯЛЫҚ  </a:t>
            </a:r>
            <a:r>
              <a:rPr lang="kk-K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АВТОНОМИЯ </a:t>
            </a:r>
          </a:p>
          <a:p>
            <a:pPr algn="ctr"/>
            <a:r>
              <a:rPr lang="kk-K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бағдарламасының </a:t>
            </a:r>
            <a:r>
              <a:rPr lang="kk-KZ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экосистемасы 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8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" y="192405"/>
            <a:ext cx="11546840" cy="691515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789" y="272956"/>
            <a:ext cx="11482930" cy="1269242"/>
          </a:xfrm>
          <a:solidFill>
            <a:srgbClr val="00666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 даярлау курсының білім беру бағдарламасы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375" y="1443841"/>
            <a:ext cx="11395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4145" y="2090942"/>
            <a:ext cx="9319491" cy="441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Мектепке дейінгі оқыту және тәрбиелеу  сертификацияланған қайта даярлау курсының  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білім беру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бағдарламасының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ПАСПОРТЫ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kk-KZ" sz="20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ПАСПОРТ 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 ПРОГРАММЫ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Сертификационный курс переподготовки - 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Пост-дипломное п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едагогическое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образование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Post Graduate Pedagogical Education (PGCE)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296795" algn="l"/>
              </a:tabLst>
            </a:pPr>
            <a:r>
              <a:rPr lang="ru-RU" b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ДОШКОЛЬНОЕ </a:t>
            </a:r>
            <a:r>
              <a:rPr lang="ru-RU" b="1" spc="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ОБУЧЕНИЕ И </a:t>
            </a:r>
            <a:r>
              <a:rPr lang="ru-RU" b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ВОСПИТАНИЕ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296795" algn="l"/>
              </a:tabLst>
            </a:pPr>
            <a:r>
              <a:rPr lang="kk-KZ" b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(ОҚУ МЕРЗІМІ 1 ЖЫЛ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296795" algn="l"/>
              </a:tabLst>
            </a:pPr>
            <a:r>
              <a:rPr lang="kk-KZ" b="1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СРОК ОБУЧЕНИЯ 1 ГОД)</a:t>
            </a:r>
            <a:endParaRPr lang="ru-RU" b="1" spc="1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296795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880" y="192405"/>
            <a:ext cx="11546840" cy="691515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789" y="272956"/>
            <a:ext cx="11482930" cy="1269242"/>
          </a:xfrm>
          <a:solidFill>
            <a:srgbClr val="00666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бағдарламасының </a:t>
            </a:r>
            <a:r>
              <a:rPr lang="kk-KZ" sz="3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kk-KZ" sz="3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ақсаты</a:t>
            </a:r>
            <a:endParaRPr lang="x-none" sz="3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375" y="1443841"/>
            <a:ext cx="11395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2"/>
          <p:cNvSpPr>
            <a:spLocks noChangeArrowheads="1"/>
          </p:cNvSpPr>
          <p:nvPr/>
        </p:nvSpPr>
        <p:spPr bwMode="auto">
          <a:xfrm>
            <a:off x="1958109" y="1970087"/>
            <a:ext cx="82388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Сапалы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мектепке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дейінгі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беруде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тыңдаушылардың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кәсіби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құзыреттілігін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көтеруді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endParaRPr lang="ru-RU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2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04223"/>
              </p:ext>
            </p:extLst>
          </p:nvPr>
        </p:nvGraphicFramePr>
        <p:xfrm>
          <a:off x="480292" y="751338"/>
          <a:ext cx="11462326" cy="62176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59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9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7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4142"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модуля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дисциплин видов учебной работы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ECTS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Семестр (триместр)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25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дошкольного образования 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0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Педагогика раннего и дошкольного возраста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25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Детская психология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92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методического сопровождения 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07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развития речи детей дошкольного возраста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071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формирования элементарных математических представлений дошкольников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071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9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25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и методика ознакомления с окружающим миром 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25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изобразительного творчества детей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02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Теория и методика физического воспитания детей дошкольного возраста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Методика организации игровой деятельности и ППРС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2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28900" algn="l"/>
                        </a:tabLs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 профессиональной компетентности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95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25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ПК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Инклюзивное образование в дошкольной организации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911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Современные образовательные технологии в дошкольной организации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9114">
                <a:tc v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уровня развития умений и навыков детей дошкольного возраста</a:t>
                      </a:r>
                      <a:endParaRPr lang="x-none" sz="1900" dirty="0">
                        <a:solidFill>
                          <a:schemeClr val="tx1"/>
                        </a:solidFill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9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практика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9254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Итоговая аттестация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5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5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925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Барлығы</a:t>
                      </a:r>
                      <a:r>
                        <a:rPr lang="en-US" sz="1500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kk-KZ" sz="1500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en-US" sz="1500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/Total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5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5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75" marR="3507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/>
          </p:cNvPr>
          <p:cNvSpPr/>
          <p:nvPr/>
        </p:nvSpPr>
        <p:spPr>
          <a:xfrm>
            <a:off x="4808538" y="196850"/>
            <a:ext cx="222726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ПЛАН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4959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1395</Words>
  <Application>Microsoft Office PowerPoint</Application>
  <PresentationFormat>Широкоэкранный</PresentationFormat>
  <Paragraphs>426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Тема Office</vt:lpstr>
      <vt:lpstr>Қазақ ұлттық қыздар педагогикалық  университеті</vt:lpstr>
      <vt:lpstr>Қазақстан Республикасында білім беруді және ғылымды дамытудың 2020 – 2025 жылдарға арналған мемлекеттік бағдарламасы</vt:lpstr>
      <vt:lpstr>Презентация PowerPoint</vt:lpstr>
      <vt:lpstr>Мектепке дейінгі оқыту және тәрбиелеу білім беру бағдарламасы бойынша маман дайын дайындаудағы инновациялық бағыттары</vt:lpstr>
      <vt:lpstr> 6В012 ДОШКОЛЬНОЕ ОБУЧЕНИЕ И ВОСПИТАНИЕ ОБРАЗОВАТЕЛЬНАЯ ПРОГРАММА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 ұлттық қыздар педагогикалық  университеті</dc:title>
  <dc:creator>User</dc:creator>
  <cp:lastModifiedBy>User</cp:lastModifiedBy>
  <cp:revision>16</cp:revision>
  <dcterms:modified xsi:type="dcterms:W3CDTF">2020-08-24T03:08:50Z</dcterms:modified>
</cp:coreProperties>
</file>